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5F42AB-B174-45B0-8916-3E8FAD02378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1BFCF4-2641-4D81-A83C-03847C226FCB}">
      <dgm:prSet phldrT="[Текст]" custT="1"/>
      <dgm:spPr/>
      <dgm:t>
        <a:bodyPr/>
        <a:lstStyle/>
        <a:p>
          <a:r>
            <a:rPr lang="ru-RU" sz="1600" dirty="0" smtClean="0"/>
            <a:t>2. Учитель собирает их для </a:t>
          </a:r>
          <a:r>
            <a:rPr lang="ru-RU" sz="1600" dirty="0" smtClean="0"/>
            <a:t>построения</a:t>
          </a:r>
        </a:p>
        <a:p>
          <a:r>
            <a:rPr lang="ru-RU" sz="1600" dirty="0" smtClean="0"/>
            <a:t> </a:t>
          </a:r>
          <a:r>
            <a:rPr lang="ru-RU" sz="1600" dirty="0" smtClean="0">
              <a:solidFill>
                <a:srgbClr val="FF0000"/>
              </a:solidFill>
            </a:rPr>
            <a:t>(2 мин)</a:t>
          </a:r>
          <a:endParaRPr lang="ru-RU" sz="1600" dirty="0">
            <a:solidFill>
              <a:srgbClr val="FF0000"/>
            </a:solidFill>
          </a:endParaRPr>
        </a:p>
      </dgm:t>
    </dgm:pt>
    <dgm:pt modelId="{472B0882-6FBC-433E-A1FC-35F4DB309421}" type="parTrans" cxnId="{C7D09749-0BA5-4480-BA55-7B1E313BAA2D}">
      <dgm:prSet/>
      <dgm:spPr/>
      <dgm:t>
        <a:bodyPr/>
        <a:lstStyle/>
        <a:p>
          <a:endParaRPr lang="ru-RU"/>
        </a:p>
      </dgm:t>
    </dgm:pt>
    <dgm:pt modelId="{1646F0D0-6851-4F57-A766-5D0EFD49F8F5}" type="sibTrans" cxnId="{C7D09749-0BA5-4480-BA55-7B1E313BAA2D}">
      <dgm:prSet custT="1"/>
      <dgm:spPr/>
      <dgm:t>
        <a:bodyPr/>
        <a:lstStyle/>
        <a:p>
          <a:r>
            <a:rPr lang="ru-RU" sz="1600" dirty="0" smtClean="0"/>
            <a:t>3. Учащиеся идут к ближайшему эвакуационному выходу и выходят из здания</a:t>
          </a:r>
          <a:r>
            <a:rPr lang="ru-RU" sz="1600" dirty="0" smtClean="0">
              <a:solidFill>
                <a:srgbClr val="FF0000"/>
              </a:solidFill>
            </a:rPr>
            <a:t>(4 мин)</a:t>
          </a:r>
          <a:endParaRPr lang="ru-RU" sz="1600" dirty="0">
            <a:solidFill>
              <a:srgbClr val="FF0000"/>
            </a:solidFill>
          </a:endParaRPr>
        </a:p>
      </dgm:t>
    </dgm:pt>
    <dgm:pt modelId="{E50B6365-D7BF-48F8-9560-005A87082285}">
      <dgm:prSet phldrT="[Текст]" custT="1"/>
      <dgm:spPr/>
      <dgm:t>
        <a:bodyPr/>
        <a:lstStyle/>
        <a:p>
          <a:r>
            <a:rPr lang="ru-RU" sz="1600" dirty="0" smtClean="0"/>
            <a:t>1.Звук сигнала на эвакуацию. Дети пугаются, прячутся</a:t>
          </a:r>
          <a:r>
            <a:rPr lang="ru-RU" sz="1600" dirty="0" smtClean="0"/>
            <a:t>..</a:t>
          </a:r>
        </a:p>
        <a:p>
          <a:r>
            <a:rPr lang="ru-RU" sz="1600" dirty="0" smtClean="0"/>
            <a:t> </a:t>
          </a:r>
          <a:r>
            <a:rPr lang="ru-RU" sz="1600" dirty="0" smtClean="0">
              <a:solidFill>
                <a:srgbClr val="FF0000"/>
              </a:solidFill>
            </a:rPr>
            <a:t>(2 мин)</a:t>
          </a:r>
          <a:endParaRPr lang="ru-RU" sz="1600" dirty="0">
            <a:solidFill>
              <a:srgbClr val="FF0000"/>
            </a:solidFill>
          </a:endParaRPr>
        </a:p>
      </dgm:t>
    </dgm:pt>
    <dgm:pt modelId="{6C77EFC5-980A-4C84-80F2-9D948106DCB0}" type="parTrans" cxnId="{D92856C1-BFA8-40B6-86B1-2A8A53AC6E27}">
      <dgm:prSet/>
      <dgm:spPr/>
      <dgm:t>
        <a:bodyPr/>
        <a:lstStyle/>
        <a:p>
          <a:endParaRPr lang="ru-RU"/>
        </a:p>
      </dgm:t>
    </dgm:pt>
    <dgm:pt modelId="{C5893463-EB35-4DA1-AC72-153C7B356EA7}" type="sibTrans" cxnId="{D92856C1-BFA8-40B6-86B1-2A8A53AC6E27}">
      <dgm:prSet custT="1"/>
      <dgm:spPr/>
      <dgm:t>
        <a:bodyPr/>
        <a:lstStyle/>
        <a:p>
          <a:r>
            <a:rPr lang="ru-RU" sz="1600" dirty="0" smtClean="0"/>
            <a:t>4. Учитель проводит сверку  со списком и докладывает руководителю </a:t>
          </a:r>
          <a:r>
            <a:rPr lang="ru-RU" sz="1600" dirty="0" smtClean="0">
              <a:solidFill>
                <a:srgbClr val="FF0000"/>
              </a:solidFill>
            </a:rPr>
            <a:t>(1 мин)</a:t>
          </a:r>
          <a:endParaRPr lang="ru-RU" sz="1600" dirty="0">
            <a:solidFill>
              <a:srgbClr val="FF0000"/>
            </a:solidFill>
          </a:endParaRPr>
        </a:p>
      </dgm:t>
    </dgm:pt>
    <dgm:pt modelId="{D79ABBD9-9A2C-4634-80DB-7B0796523C00}" type="pres">
      <dgm:prSet presAssocID="{C45F42AB-B174-45B0-8916-3E8FAD02378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CAE4E8D-9C2C-4D39-B3CF-7E7D8684C793}" type="pres">
      <dgm:prSet presAssocID="{941BFCF4-2641-4D81-A83C-03847C226FCB}" presName="composite" presStyleCnt="0"/>
      <dgm:spPr/>
    </dgm:pt>
    <dgm:pt modelId="{512C27AB-4B29-46ED-BDB4-10E77E8EBA0B}" type="pres">
      <dgm:prSet presAssocID="{941BFCF4-2641-4D81-A83C-03847C226FCB}" presName="Parent1" presStyleLbl="node1" presStyleIdx="0" presStyleCnt="4" custLinFactNeighborX="-96338" custLinFactNeighborY="726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001EF-AAC6-4EBD-AC44-4B095697A42E}" type="pres">
      <dgm:prSet presAssocID="{941BFCF4-2641-4D81-A83C-03847C226FCB}" presName="Childtext1" presStyleLbl="revTx" presStyleIdx="0" presStyleCnt="2" custScaleX="63688" custScaleY="124046" custLinFactNeighborX="-69903" custLinFactNeighborY="16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54015-A7C3-48DB-8F16-6147B7F68667}" type="pres">
      <dgm:prSet presAssocID="{941BFCF4-2641-4D81-A83C-03847C226FCB}" presName="BalanceSpacing" presStyleCnt="0"/>
      <dgm:spPr/>
    </dgm:pt>
    <dgm:pt modelId="{AA769332-E25C-4524-AEA4-BC39D465E5AD}" type="pres">
      <dgm:prSet presAssocID="{941BFCF4-2641-4D81-A83C-03847C226FCB}" presName="BalanceSpacing1" presStyleCnt="0"/>
      <dgm:spPr/>
    </dgm:pt>
    <dgm:pt modelId="{77187522-A45F-4669-AA2A-3DC70FAD0E79}" type="pres">
      <dgm:prSet presAssocID="{1646F0D0-6851-4F57-A766-5D0EFD49F8F5}" presName="Accent1Text" presStyleLbl="node1" presStyleIdx="1" presStyleCnt="4" custScaleX="104432" custLinFactX="38395" custLinFactNeighborX="100000" custLinFactNeighborY="-1398"/>
      <dgm:spPr/>
      <dgm:t>
        <a:bodyPr/>
        <a:lstStyle/>
        <a:p>
          <a:endParaRPr lang="ru-RU"/>
        </a:p>
      </dgm:t>
    </dgm:pt>
    <dgm:pt modelId="{793FE63F-0DCE-4CF4-AF49-820235A245DB}" type="pres">
      <dgm:prSet presAssocID="{1646F0D0-6851-4F57-A766-5D0EFD49F8F5}" presName="spaceBetweenRectangles" presStyleCnt="0"/>
      <dgm:spPr/>
    </dgm:pt>
    <dgm:pt modelId="{2728D8D3-0900-450F-9531-E923811F6B33}" type="pres">
      <dgm:prSet presAssocID="{E50B6365-D7BF-48F8-9560-005A87082285}" presName="composite" presStyleCnt="0"/>
      <dgm:spPr/>
    </dgm:pt>
    <dgm:pt modelId="{0BC7FC57-3DA0-4ED9-BB0F-472AD10FA059}" type="pres">
      <dgm:prSet presAssocID="{E50B6365-D7BF-48F8-9560-005A87082285}" presName="Parent1" presStyleLbl="node1" presStyleIdx="2" presStyleCnt="4" custLinFactX="-71004" custLinFactNeighborX="-100000" custLinFactNeighborY="-836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BC9EC-5AA1-4D96-B6B4-AFB1BE073AD7}" type="pres">
      <dgm:prSet presAssocID="{E50B6365-D7BF-48F8-9560-005A87082285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523712E9-BDE9-4A72-8490-45A967527549}" type="pres">
      <dgm:prSet presAssocID="{E50B6365-D7BF-48F8-9560-005A87082285}" presName="BalanceSpacing" presStyleCnt="0"/>
      <dgm:spPr/>
    </dgm:pt>
    <dgm:pt modelId="{466D95C9-DEC6-4931-A7D9-16A16D4C4B4F}" type="pres">
      <dgm:prSet presAssocID="{E50B6365-D7BF-48F8-9560-005A87082285}" presName="BalanceSpacing1" presStyleCnt="0"/>
      <dgm:spPr/>
    </dgm:pt>
    <dgm:pt modelId="{57A84C75-D139-4373-BA65-915CAFDEE1B4}" type="pres">
      <dgm:prSet presAssocID="{C5893463-EB35-4DA1-AC72-153C7B356EA7}" presName="Accent1Text" presStyleLbl="node1" presStyleIdx="3" presStyleCnt="4" custLinFactX="12052" custLinFactNeighborX="100000" custLinFactNeighborY="-14812"/>
      <dgm:spPr/>
      <dgm:t>
        <a:bodyPr/>
        <a:lstStyle/>
        <a:p>
          <a:endParaRPr lang="ru-RU"/>
        </a:p>
      </dgm:t>
    </dgm:pt>
  </dgm:ptLst>
  <dgm:cxnLst>
    <dgm:cxn modelId="{3A32F1B0-E9A2-411A-A643-773D82E0AF47}" type="presOf" srcId="{E50B6365-D7BF-48F8-9560-005A87082285}" destId="{0BC7FC57-3DA0-4ED9-BB0F-472AD10FA059}" srcOrd="0" destOrd="0" presId="urn:microsoft.com/office/officeart/2008/layout/AlternatingHexagons"/>
    <dgm:cxn modelId="{C7D09749-0BA5-4480-BA55-7B1E313BAA2D}" srcId="{C45F42AB-B174-45B0-8916-3E8FAD023784}" destId="{941BFCF4-2641-4D81-A83C-03847C226FCB}" srcOrd="0" destOrd="0" parTransId="{472B0882-6FBC-433E-A1FC-35F4DB309421}" sibTransId="{1646F0D0-6851-4F57-A766-5D0EFD49F8F5}"/>
    <dgm:cxn modelId="{10F2E91F-95B9-48AF-A180-57727BE16F31}" type="presOf" srcId="{1646F0D0-6851-4F57-A766-5D0EFD49F8F5}" destId="{77187522-A45F-4669-AA2A-3DC70FAD0E79}" srcOrd="0" destOrd="0" presId="urn:microsoft.com/office/officeart/2008/layout/AlternatingHexagons"/>
    <dgm:cxn modelId="{7784B231-D31D-41AB-B4D1-941ACD02C9DD}" type="presOf" srcId="{941BFCF4-2641-4D81-A83C-03847C226FCB}" destId="{512C27AB-4B29-46ED-BDB4-10E77E8EBA0B}" srcOrd="0" destOrd="0" presId="urn:microsoft.com/office/officeart/2008/layout/AlternatingHexagons"/>
    <dgm:cxn modelId="{84A674CE-C723-415F-9E3C-7B0B01DB06B2}" type="presOf" srcId="{C5893463-EB35-4DA1-AC72-153C7B356EA7}" destId="{57A84C75-D139-4373-BA65-915CAFDEE1B4}" srcOrd="0" destOrd="0" presId="urn:microsoft.com/office/officeart/2008/layout/AlternatingHexagons"/>
    <dgm:cxn modelId="{9C5F496B-8512-4480-8D1B-734BEE578746}" type="presOf" srcId="{C45F42AB-B174-45B0-8916-3E8FAD023784}" destId="{D79ABBD9-9A2C-4634-80DB-7B0796523C00}" srcOrd="0" destOrd="0" presId="urn:microsoft.com/office/officeart/2008/layout/AlternatingHexagons"/>
    <dgm:cxn modelId="{D92856C1-BFA8-40B6-86B1-2A8A53AC6E27}" srcId="{C45F42AB-B174-45B0-8916-3E8FAD023784}" destId="{E50B6365-D7BF-48F8-9560-005A87082285}" srcOrd="1" destOrd="0" parTransId="{6C77EFC5-980A-4C84-80F2-9D948106DCB0}" sibTransId="{C5893463-EB35-4DA1-AC72-153C7B356EA7}"/>
    <dgm:cxn modelId="{32591B2F-BF3D-4D5A-BF26-35445B26C9C6}" type="presParOf" srcId="{D79ABBD9-9A2C-4634-80DB-7B0796523C00}" destId="{5CAE4E8D-9C2C-4D39-B3CF-7E7D8684C793}" srcOrd="0" destOrd="0" presId="urn:microsoft.com/office/officeart/2008/layout/AlternatingHexagons"/>
    <dgm:cxn modelId="{CA0A625C-73E1-49C6-B9AA-BCAB23F15BD5}" type="presParOf" srcId="{5CAE4E8D-9C2C-4D39-B3CF-7E7D8684C793}" destId="{512C27AB-4B29-46ED-BDB4-10E77E8EBA0B}" srcOrd="0" destOrd="0" presId="urn:microsoft.com/office/officeart/2008/layout/AlternatingHexagons"/>
    <dgm:cxn modelId="{85791B14-1A9D-42D4-84C2-623F6C0B015B}" type="presParOf" srcId="{5CAE4E8D-9C2C-4D39-B3CF-7E7D8684C793}" destId="{D14001EF-AAC6-4EBD-AC44-4B095697A42E}" srcOrd="1" destOrd="0" presId="urn:microsoft.com/office/officeart/2008/layout/AlternatingHexagons"/>
    <dgm:cxn modelId="{5B8D0E3F-0C7F-4A23-8073-80F5BE7379A6}" type="presParOf" srcId="{5CAE4E8D-9C2C-4D39-B3CF-7E7D8684C793}" destId="{1C354015-A7C3-48DB-8F16-6147B7F68667}" srcOrd="2" destOrd="0" presId="urn:microsoft.com/office/officeart/2008/layout/AlternatingHexagons"/>
    <dgm:cxn modelId="{032D8685-4DE1-419F-ACB4-6973B6AEDFCA}" type="presParOf" srcId="{5CAE4E8D-9C2C-4D39-B3CF-7E7D8684C793}" destId="{AA769332-E25C-4524-AEA4-BC39D465E5AD}" srcOrd="3" destOrd="0" presId="urn:microsoft.com/office/officeart/2008/layout/AlternatingHexagons"/>
    <dgm:cxn modelId="{BAE5C4BF-D8E7-4C88-84D4-6825CC6E857D}" type="presParOf" srcId="{5CAE4E8D-9C2C-4D39-B3CF-7E7D8684C793}" destId="{77187522-A45F-4669-AA2A-3DC70FAD0E79}" srcOrd="4" destOrd="0" presId="urn:microsoft.com/office/officeart/2008/layout/AlternatingHexagons"/>
    <dgm:cxn modelId="{AF5D82D5-34D3-4B05-B3D8-4707EDECC6AB}" type="presParOf" srcId="{D79ABBD9-9A2C-4634-80DB-7B0796523C00}" destId="{793FE63F-0DCE-4CF4-AF49-820235A245DB}" srcOrd="1" destOrd="0" presId="urn:microsoft.com/office/officeart/2008/layout/AlternatingHexagons"/>
    <dgm:cxn modelId="{1B33EDD7-0734-4CA2-AB00-F6EFE77EE492}" type="presParOf" srcId="{D79ABBD9-9A2C-4634-80DB-7B0796523C00}" destId="{2728D8D3-0900-450F-9531-E923811F6B33}" srcOrd="2" destOrd="0" presId="urn:microsoft.com/office/officeart/2008/layout/AlternatingHexagons"/>
    <dgm:cxn modelId="{252190C9-6B90-4701-BA88-38E7F52B3D62}" type="presParOf" srcId="{2728D8D3-0900-450F-9531-E923811F6B33}" destId="{0BC7FC57-3DA0-4ED9-BB0F-472AD10FA059}" srcOrd="0" destOrd="0" presId="urn:microsoft.com/office/officeart/2008/layout/AlternatingHexagons"/>
    <dgm:cxn modelId="{9631F57F-DCF6-472E-B040-14258F4BB6EE}" type="presParOf" srcId="{2728D8D3-0900-450F-9531-E923811F6B33}" destId="{5FABC9EC-5AA1-4D96-B6B4-AFB1BE073AD7}" srcOrd="1" destOrd="0" presId="urn:microsoft.com/office/officeart/2008/layout/AlternatingHexagons"/>
    <dgm:cxn modelId="{3A386D01-F213-4A0A-A2C0-A9EDCE1A9054}" type="presParOf" srcId="{2728D8D3-0900-450F-9531-E923811F6B33}" destId="{523712E9-BDE9-4A72-8490-45A967527549}" srcOrd="2" destOrd="0" presId="urn:microsoft.com/office/officeart/2008/layout/AlternatingHexagons"/>
    <dgm:cxn modelId="{95964DF1-D0F0-4C1C-87C7-5E8FDDBCA1CB}" type="presParOf" srcId="{2728D8D3-0900-450F-9531-E923811F6B33}" destId="{466D95C9-DEC6-4931-A7D9-16A16D4C4B4F}" srcOrd="3" destOrd="0" presId="urn:microsoft.com/office/officeart/2008/layout/AlternatingHexagons"/>
    <dgm:cxn modelId="{DCF3D576-F2B0-4A6A-BB82-14476544FCA3}" type="presParOf" srcId="{2728D8D3-0900-450F-9531-E923811F6B33}" destId="{57A84C75-D139-4373-BA65-915CAFDEE1B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7855FD-903C-42A5-B415-429CE9870BE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63F067A-5A16-400A-89D0-6F64B9305478}">
      <dgm:prSet phldrT="[Текст]"/>
      <dgm:spPr/>
      <dgm:t>
        <a:bodyPr/>
        <a:lstStyle/>
        <a:p>
          <a:r>
            <a:rPr lang="ru-RU" dirty="0" smtClean="0"/>
            <a:t>Ученик может отвлечься и не понять (или прослушать) порядок действий в данной ситуации.</a:t>
          </a:r>
          <a:endParaRPr lang="ru-RU" dirty="0"/>
        </a:p>
      </dgm:t>
    </dgm:pt>
    <dgm:pt modelId="{C546CCBE-ED26-41F7-BA22-F5701EE7D12B}" type="parTrans" cxnId="{EBC02EDB-6A74-49B6-B2B2-7333228A6B7E}">
      <dgm:prSet/>
      <dgm:spPr/>
      <dgm:t>
        <a:bodyPr/>
        <a:lstStyle/>
        <a:p>
          <a:endParaRPr lang="ru-RU"/>
        </a:p>
      </dgm:t>
    </dgm:pt>
    <dgm:pt modelId="{9B5D447D-7B07-4AB7-93B2-F7A2698DFB2A}" type="sibTrans" cxnId="{EBC02EDB-6A74-49B6-B2B2-7333228A6B7E}">
      <dgm:prSet/>
      <dgm:spPr/>
      <dgm:t>
        <a:bodyPr/>
        <a:lstStyle/>
        <a:p>
          <a:endParaRPr lang="ru-RU"/>
        </a:p>
      </dgm:t>
    </dgm:pt>
    <dgm:pt modelId="{E3DDDD4D-C1EF-46B1-83D5-481B0B733282}">
      <dgm:prSet phldrT="[Текст]"/>
      <dgm:spPr/>
      <dgm:t>
        <a:bodyPr/>
        <a:lstStyle/>
        <a:p>
          <a:r>
            <a:rPr lang="ru-RU" dirty="0" smtClean="0"/>
            <a:t>Отсутствие визуализации действий обучающихся.</a:t>
          </a:r>
          <a:br>
            <a:rPr lang="ru-RU" dirty="0" smtClean="0"/>
          </a:br>
          <a:endParaRPr lang="ru-RU" dirty="0"/>
        </a:p>
      </dgm:t>
    </dgm:pt>
    <dgm:pt modelId="{DAD84135-B72C-4B2A-9EE0-3DA6086C88E3}" type="parTrans" cxnId="{5198CF8F-416A-4F42-8D02-CD243032A5FD}">
      <dgm:prSet/>
      <dgm:spPr/>
      <dgm:t>
        <a:bodyPr/>
        <a:lstStyle/>
        <a:p>
          <a:endParaRPr lang="ru-RU"/>
        </a:p>
      </dgm:t>
    </dgm:pt>
    <dgm:pt modelId="{211BF56F-95F5-4AFF-98C5-EF11CF75056C}" type="sibTrans" cxnId="{5198CF8F-416A-4F42-8D02-CD243032A5FD}">
      <dgm:prSet/>
      <dgm:spPr/>
      <dgm:t>
        <a:bodyPr/>
        <a:lstStyle/>
        <a:p>
          <a:endParaRPr lang="ru-RU"/>
        </a:p>
      </dgm:t>
    </dgm:pt>
    <dgm:pt modelId="{9C3E635F-E274-4A3E-AF60-27957B798205}">
      <dgm:prSet phldrT="[Текст]"/>
      <dgm:spPr/>
      <dgm:t>
        <a:bodyPr/>
        <a:lstStyle/>
        <a:p>
          <a:r>
            <a:rPr lang="ru-RU" dirty="0" smtClean="0"/>
            <a:t>Учитель тратит лишнее время на объяснение ситуации, успокаивание и сбор детей.</a:t>
          </a:r>
          <a:br>
            <a:rPr lang="ru-RU" dirty="0" smtClean="0"/>
          </a:br>
          <a:endParaRPr lang="ru-RU" dirty="0"/>
        </a:p>
      </dgm:t>
    </dgm:pt>
    <dgm:pt modelId="{DAB49E41-EAC8-40F0-867F-158E97D187AF}" type="parTrans" cxnId="{8CB2D4BF-6468-4BBA-99BE-811FA97797F5}">
      <dgm:prSet/>
      <dgm:spPr/>
      <dgm:t>
        <a:bodyPr/>
        <a:lstStyle/>
        <a:p>
          <a:endParaRPr lang="ru-RU"/>
        </a:p>
      </dgm:t>
    </dgm:pt>
    <dgm:pt modelId="{DE4664EA-D17B-423B-8C8E-DD43BD017A10}" type="sibTrans" cxnId="{8CB2D4BF-6468-4BBA-99BE-811FA97797F5}">
      <dgm:prSet/>
      <dgm:spPr/>
      <dgm:t>
        <a:bodyPr/>
        <a:lstStyle/>
        <a:p>
          <a:endParaRPr lang="ru-RU"/>
        </a:p>
      </dgm:t>
    </dgm:pt>
    <dgm:pt modelId="{453C071E-7AFC-4485-A251-F0502D91F2E7}" type="pres">
      <dgm:prSet presAssocID="{B17855FD-903C-42A5-B415-429CE9870BED}" presName="compositeShape" presStyleCnt="0">
        <dgm:presLayoutVars>
          <dgm:dir/>
          <dgm:resizeHandles/>
        </dgm:presLayoutVars>
      </dgm:prSet>
      <dgm:spPr/>
    </dgm:pt>
    <dgm:pt modelId="{F5EC23F3-FB1C-4263-989D-05462E50B43C}" type="pres">
      <dgm:prSet presAssocID="{B17855FD-903C-42A5-B415-429CE9870BED}" presName="pyramid" presStyleLbl="node1" presStyleIdx="0" presStyleCnt="1" custScaleX="162240"/>
      <dgm:spPr>
        <a:solidFill>
          <a:schemeClr val="accent5"/>
        </a:solidFill>
      </dgm:spPr>
    </dgm:pt>
    <dgm:pt modelId="{6FDC96F5-C0FE-466D-BCA4-0B1E5D274E6F}" type="pres">
      <dgm:prSet presAssocID="{B17855FD-903C-42A5-B415-429CE9870BED}" presName="theList" presStyleCnt="0"/>
      <dgm:spPr/>
    </dgm:pt>
    <dgm:pt modelId="{30B00C5E-5CB8-48F8-8CC0-BB5AE9BCCBD1}" type="pres">
      <dgm:prSet presAssocID="{363F067A-5A16-400A-89D0-6F64B9305478}" presName="aNode" presStyleLbl="fgAcc1" presStyleIdx="0" presStyleCnt="3" custScaleX="109045" custLinFactY="143034" custLinFactNeighborX="-49072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48619-0794-4666-8EEE-26CD0E43D695}" type="pres">
      <dgm:prSet presAssocID="{363F067A-5A16-400A-89D0-6F64B9305478}" presName="aSpace" presStyleCnt="0"/>
      <dgm:spPr/>
    </dgm:pt>
    <dgm:pt modelId="{136F4225-BD93-4DCC-93AA-D40F6676D0C4}" type="pres">
      <dgm:prSet presAssocID="{E3DDDD4D-C1EF-46B1-83D5-481B0B733282}" presName="aNode" presStyleLbl="fgAcc1" presStyleIdx="1" presStyleCnt="3" custScaleX="56870" custLinFactY="-52113" custLinFactNeighborX="-5051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A5876-02AC-429E-A37B-D54F266550C4}" type="pres">
      <dgm:prSet presAssocID="{E3DDDD4D-C1EF-46B1-83D5-481B0B733282}" presName="aSpace" presStyleCnt="0"/>
      <dgm:spPr/>
    </dgm:pt>
    <dgm:pt modelId="{691DF80A-F746-4E61-A246-A2A73579C800}" type="pres">
      <dgm:prSet presAssocID="{9C3E635F-E274-4A3E-AF60-27957B798205}" presName="aNode" presStyleLbl="fgAcc1" presStyleIdx="2" presStyleCnt="3" custScaleX="167706" custLinFactY="43776" custLinFactNeighborX="-4964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1A5C3-EFA3-488B-AE8D-8495B38ADF15}" type="pres">
      <dgm:prSet presAssocID="{9C3E635F-E274-4A3E-AF60-27957B798205}" presName="aSpace" presStyleCnt="0"/>
      <dgm:spPr/>
    </dgm:pt>
  </dgm:ptLst>
  <dgm:cxnLst>
    <dgm:cxn modelId="{8CB2D4BF-6468-4BBA-99BE-811FA97797F5}" srcId="{B17855FD-903C-42A5-B415-429CE9870BED}" destId="{9C3E635F-E274-4A3E-AF60-27957B798205}" srcOrd="2" destOrd="0" parTransId="{DAB49E41-EAC8-40F0-867F-158E97D187AF}" sibTransId="{DE4664EA-D17B-423B-8C8E-DD43BD017A10}"/>
    <dgm:cxn modelId="{EBC02EDB-6A74-49B6-B2B2-7333228A6B7E}" srcId="{B17855FD-903C-42A5-B415-429CE9870BED}" destId="{363F067A-5A16-400A-89D0-6F64B9305478}" srcOrd="0" destOrd="0" parTransId="{C546CCBE-ED26-41F7-BA22-F5701EE7D12B}" sibTransId="{9B5D447D-7B07-4AB7-93B2-F7A2698DFB2A}"/>
    <dgm:cxn modelId="{04FB44A4-6FFD-4B73-BECA-ACCA89359ECF}" type="presOf" srcId="{9C3E635F-E274-4A3E-AF60-27957B798205}" destId="{691DF80A-F746-4E61-A246-A2A73579C800}" srcOrd="0" destOrd="0" presId="urn:microsoft.com/office/officeart/2005/8/layout/pyramid2"/>
    <dgm:cxn modelId="{E80E0822-79BF-4479-B01B-C784115AB60F}" type="presOf" srcId="{363F067A-5A16-400A-89D0-6F64B9305478}" destId="{30B00C5E-5CB8-48F8-8CC0-BB5AE9BCCBD1}" srcOrd="0" destOrd="0" presId="urn:microsoft.com/office/officeart/2005/8/layout/pyramid2"/>
    <dgm:cxn modelId="{9AA29CE8-B756-4611-A98A-EE8F78863722}" type="presOf" srcId="{B17855FD-903C-42A5-B415-429CE9870BED}" destId="{453C071E-7AFC-4485-A251-F0502D91F2E7}" srcOrd="0" destOrd="0" presId="urn:microsoft.com/office/officeart/2005/8/layout/pyramid2"/>
    <dgm:cxn modelId="{FB0739EA-53A1-4BB3-9C29-1AE10FC7B271}" type="presOf" srcId="{E3DDDD4D-C1EF-46B1-83D5-481B0B733282}" destId="{136F4225-BD93-4DCC-93AA-D40F6676D0C4}" srcOrd="0" destOrd="0" presId="urn:microsoft.com/office/officeart/2005/8/layout/pyramid2"/>
    <dgm:cxn modelId="{5198CF8F-416A-4F42-8D02-CD243032A5FD}" srcId="{B17855FD-903C-42A5-B415-429CE9870BED}" destId="{E3DDDD4D-C1EF-46B1-83D5-481B0B733282}" srcOrd="1" destOrd="0" parTransId="{DAD84135-B72C-4B2A-9EE0-3DA6086C88E3}" sibTransId="{211BF56F-95F5-4AFF-98C5-EF11CF75056C}"/>
    <dgm:cxn modelId="{ECD0D56E-3CD0-4617-858B-4F7BEA901FC8}" type="presParOf" srcId="{453C071E-7AFC-4485-A251-F0502D91F2E7}" destId="{F5EC23F3-FB1C-4263-989D-05462E50B43C}" srcOrd="0" destOrd="0" presId="urn:microsoft.com/office/officeart/2005/8/layout/pyramid2"/>
    <dgm:cxn modelId="{953D4641-FA91-4379-A7C6-23333B443E28}" type="presParOf" srcId="{453C071E-7AFC-4485-A251-F0502D91F2E7}" destId="{6FDC96F5-C0FE-466D-BCA4-0B1E5D274E6F}" srcOrd="1" destOrd="0" presId="urn:microsoft.com/office/officeart/2005/8/layout/pyramid2"/>
    <dgm:cxn modelId="{2DD83108-5046-43D8-90A8-771D5CF9543C}" type="presParOf" srcId="{6FDC96F5-C0FE-466D-BCA4-0B1E5D274E6F}" destId="{30B00C5E-5CB8-48F8-8CC0-BB5AE9BCCBD1}" srcOrd="0" destOrd="0" presId="urn:microsoft.com/office/officeart/2005/8/layout/pyramid2"/>
    <dgm:cxn modelId="{0BEA9039-934A-4662-B6E9-FFA6579C9F56}" type="presParOf" srcId="{6FDC96F5-C0FE-466D-BCA4-0B1E5D274E6F}" destId="{98348619-0794-4666-8EEE-26CD0E43D695}" srcOrd="1" destOrd="0" presId="urn:microsoft.com/office/officeart/2005/8/layout/pyramid2"/>
    <dgm:cxn modelId="{16E64326-B16D-4FC9-AD5D-6966106433AF}" type="presParOf" srcId="{6FDC96F5-C0FE-466D-BCA4-0B1E5D274E6F}" destId="{136F4225-BD93-4DCC-93AA-D40F6676D0C4}" srcOrd="2" destOrd="0" presId="urn:microsoft.com/office/officeart/2005/8/layout/pyramid2"/>
    <dgm:cxn modelId="{2F7A8AF1-AC15-4FA9-A104-F7349951F220}" type="presParOf" srcId="{6FDC96F5-C0FE-466D-BCA4-0B1E5D274E6F}" destId="{8B3A5876-02AC-429E-A37B-D54F266550C4}" srcOrd="3" destOrd="0" presId="urn:microsoft.com/office/officeart/2005/8/layout/pyramid2"/>
    <dgm:cxn modelId="{FC36771A-1427-4B17-93A1-15651E792D67}" type="presParOf" srcId="{6FDC96F5-C0FE-466D-BCA4-0B1E5D274E6F}" destId="{691DF80A-F746-4E61-A246-A2A73579C800}" srcOrd="4" destOrd="0" presId="urn:microsoft.com/office/officeart/2005/8/layout/pyramid2"/>
    <dgm:cxn modelId="{C4E2DEF1-CA79-49D0-A7DF-FE26E49AD93A}" type="presParOf" srcId="{6FDC96F5-C0FE-466D-BCA4-0B1E5D274E6F}" destId="{CB11A5C3-EFA3-488B-AE8D-8495B38ADF1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C27AB-4B29-46ED-BDB4-10E77E8EBA0B}">
      <dsp:nvSpPr>
        <dsp:cNvPr id="0" name=""/>
        <dsp:cNvSpPr/>
      </dsp:nvSpPr>
      <dsp:spPr>
        <a:xfrm rot="5400000">
          <a:off x="2632548" y="1863144"/>
          <a:ext cx="2353344" cy="20474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2. Учитель собирает их для </a:t>
          </a:r>
          <a:r>
            <a:rPr lang="ru-RU" sz="1600" kern="1200" dirty="0" smtClean="0"/>
            <a:t>построения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r>
            <a:rPr lang="ru-RU" sz="1600" kern="1200" dirty="0" smtClean="0">
              <a:solidFill>
                <a:srgbClr val="FF0000"/>
              </a:solidFill>
            </a:rPr>
            <a:t>(2 мин)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3104570" y="2076906"/>
        <a:ext cx="1409299" cy="1619886"/>
      </dsp:txXfrm>
    </dsp:sp>
    <dsp:sp modelId="{D14001EF-AAC6-4EBD-AC44-4B095697A42E}">
      <dsp:nvSpPr>
        <dsp:cNvPr id="0" name=""/>
        <dsp:cNvSpPr/>
      </dsp:nvSpPr>
      <dsp:spPr>
        <a:xfrm>
          <a:off x="5508439" y="324975"/>
          <a:ext cx="1672658" cy="1751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87522-A45F-4669-AA2A-3DC70FAD0E79}">
      <dsp:nvSpPr>
        <dsp:cNvPr id="0" name=""/>
        <dsp:cNvSpPr/>
      </dsp:nvSpPr>
      <dsp:spPr>
        <a:xfrm rot="5400000">
          <a:off x="5227292" y="107596"/>
          <a:ext cx="2353344" cy="213815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3. Учащиеся идут к ближайшему эвакуационному выходу и выходят из здания</a:t>
          </a:r>
          <a:r>
            <a:rPr lang="ru-RU" sz="1600" kern="1200" dirty="0" smtClean="0">
              <a:solidFill>
                <a:srgbClr val="FF0000"/>
              </a:solidFill>
            </a:rPr>
            <a:t>(4 мин)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5674954" y="374291"/>
        <a:ext cx="1458019" cy="1604762"/>
      </dsp:txXfrm>
    </dsp:sp>
    <dsp:sp modelId="{0BC7FC57-3DA0-4ED9-BB0F-472AD10FA059}">
      <dsp:nvSpPr>
        <dsp:cNvPr id="0" name=""/>
        <dsp:cNvSpPr/>
      </dsp:nvSpPr>
      <dsp:spPr>
        <a:xfrm rot="5400000">
          <a:off x="-6008" y="183139"/>
          <a:ext cx="2353344" cy="20474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1.Звук сигнала на эвакуацию. Дети пугаются, прячутся</a:t>
          </a:r>
          <a:r>
            <a:rPr lang="ru-RU" sz="1600" kern="1200" dirty="0" smtClean="0"/>
            <a:t>..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r>
            <a:rPr lang="ru-RU" sz="1600" kern="1200" dirty="0" smtClean="0">
              <a:solidFill>
                <a:srgbClr val="FF0000"/>
              </a:solidFill>
            </a:rPr>
            <a:t>(2 мин)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466014" y="396901"/>
        <a:ext cx="1409299" cy="1619886"/>
      </dsp:txXfrm>
    </dsp:sp>
    <dsp:sp modelId="{5FABC9EC-5AA1-4D96-B6B4-AFB1BE073AD7}">
      <dsp:nvSpPr>
        <dsp:cNvPr id="0" name=""/>
        <dsp:cNvSpPr/>
      </dsp:nvSpPr>
      <dsp:spPr>
        <a:xfrm>
          <a:off x="1021779" y="2468425"/>
          <a:ext cx="2541612" cy="141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84C75-D139-4373-BA65-915CAFDEE1B4}">
      <dsp:nvSpPr>
        <dsp:cNvPr id="0" name=""/>
        <dsp:cNvSpPr/>
      </dsp:nvSpPr>
      <dsp:spPr>
        <a:xfrm rot="5400000">
          <a:off x="8000511" y="1802146"/>
          <a:ext cx="2353344" cy="20474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4. Учитель проводит сверку  со списком и докладывает руководителю </a:t>
          </a:r>
          <a:r>
            <a:rPr lang="ru-RU" sz="1600" kern="1200" dirty="0" smtClean="0">
              <a:solidFill>
                <a:srgbClr val="FF0000"/>
              </a:solidFill>
            </a:rPr>
            <a:t>(1 мин)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8472533" y="2015908"/>
        <a:ext cx="1409299" cy="1619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C23F3-FB1C-4263-989D-05462E50B43C}">
      <dsp:nvSpPr>
        <dsp:cNvPr id="0" name=""/>
        <dsp:cNvSpPr/>
      </dsp:nvSpPr>
      <dsp:spPr>
        <a:xfrm>
          <a:off x="1599968" y="0"/>
          <a:ext cx="7059610" cy="4351338"/>
        </a:xfrm>
        <a:prstGeom prst="triangl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00C5E-5CB8-48F8-8CC0-BB5AE9BCCBD1}">
      <dsp:nvSpPr>
        <dsp:cNvPr id="0" name=""/>
        <dsp:cNvSpPr/>
      </dsp:nvSpPr>
      <dsp:spPr>
        <a:xfrm>
          <a:off x="3613923" y="2168293"/>
          <a:ext cx="3084195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Ученик может отвлечься и не понять (или прослушать) порядок действий в данной ситуации.</a:t>
          </a:r>
          <a:endParaRPr lang="ru-RU" sz="1200" kern="1200" dirty="0"/>
        </a:p>
      </dsp:txBody>
      <dsp:txXfrm>
        <a:off x="3664206" y="2218576"/>
        <a:ext cx="2983629" cy="929477"/>
      </dsp:txXfrm>
    </dsp:sp>
    <dsp:sp modelId="{136F4225-BD93-4DCC-93AA-D40F6676D0C4}">
      <dsp:nvSpPr>
        <dsp:cNvPr id="0" name=""/>
        <dsp:cNvSpPr/>
      </dsp:nvSpPr>
      <dsp:spPr>
        <a:xfrm>
          <a:off x="4310960" y="930727"/>
          <a:ext cx="1608493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Отсутствие визуализации действий обучающихся.</a:t>
          </a:r>
          <a:br>
            <a:rPr lang="ru-RU" sz="1200" kern="1200" dirty="0" smtClean="0"/>
          </a:br>
          <a:endParaRPr lang="ru-RU" sz="1200" kern="1200" dirty="0"/>
        </a:p>
      </dsp:txBody>
      <dsp:txXfrm>
        <a:off x="4361243" y="981010"/>
        <a:ext cx="1507927" cy="929477"/>
      </dsp:txXfrm>
    </dsp:sp>
    <dsp:sp modelId="{691DF80A-F746-4E61-A246-A2A73579C800}">
      <dsp:nvSpPr>
        <dsp:cNvPr id="0" name=""/>
        <dsp:cNvSpPr/>
      </dsp:nvSpPr>
      <dsp:spPr>
        <a:xfrm>
          <a:off x="2768028" y="3321294"/>
          <a:ext cx="4743345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Учитель тратит лишнее время на объяснение ситуации, успокаивание и сбор детей.</a:t>
          </a:r>
          <a:br>
            <a:rPr lang="ru-RU" sz="1200" kern="1200" dirty="0" smtClean="0"/>
          </a:br>
          <a:endParaRPr lang="ru-RU" sz="1200" kern="1200" dirty="0"/>
        </a:p>
      </dsp:txBody>
      <dsp:txXfrm>
        <a:off x="2818311" y="3371577"/>
        <a:ext cx="4642779" cy="929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B1D1-BFF8-4F37-B395-6BDCCC32EAB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2CC1-CB43-4127-90DD-62653DD4C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39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B1D1-BFF8-4F37-B395-6BDCCC32EAB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2CC1-CB43-4127-90DD-62653DD4C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2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B1D1-BFF8-4F37-B395-6BDCCC32EAB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2CC1-CB43-4127-90DD-62653DD4C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62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B1D1-BFF8-4F37-B395-6BDCCC32EAB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2CC1-CB43-4127-90DD-62653DD4C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9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B1D1-BFF8-4F37-B395-6BDCCC32EAB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2CC1-CB43-4127-90DD-62653DD4C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2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B1D1-BFF8-4F37-B395-6BDCCC32EAB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2CC1-CB43-4127-90DD-62653DD4C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25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B1D1-BFF8-4F37-B395-6BDCCC32EAB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2CC1-CB43-4127-90DD-62653DD4C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70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B1D1-BFF8-4F37-B395-6BDCCC32EAB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2CC1-CB43-4127-90DD-62653DD4C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1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B1D1-BFF8-4F37-B395-6BDCCC32EAB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2CC1-CB43-4127-90DD-62653DD4C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B1D1-BFF8-4F37-B395-6BDCCC32EAB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2CC1-CB43-4127-90DD-62653DD4C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B1D1-BFF8-4F37-B395-6BDCCC32EAB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2CC1-CB43-4127-90DD-62653DD4C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30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3B1D1-BFF8-4F37-B395-6BDCCC32EAB4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E2CC1-CB43-4127-90DD-62653DD4C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7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общеобразовательное учреждение</a:t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«Специальная основная общеобразовательная школа № 64»</a:t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(МКОУ «Специальная школа № 64»)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г.Прокопьевск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3700" y="1595438"/>
            <a:ext cx="9144000" cy="1363662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«Оптимизация процесса организации эвакуации при пожаре учащихся начальных классов с использованием стенда с алгоритмом эвакуации»</a:t>
            </a:r>
          </a:p>
          <a:p>
            <a:pPr algn="r"/>
            <a:endParaRPr lang="ru-RU" sz="1800" b="1" i="1" dirty="0" smtClean="0"/>
          </a:p>
          <a:p>
            <a:pPr algn="r"/>
            <a:r>
              <a:rPr lang="ru-RU" sz="1800" b="1" i="1" dirty="0" smtClean="0"/>
              <a:t>Команда проекта:</a:t>
            </a:r>
          </a:p>
          <a:p>
            <a:pPr algn="r"/>
            <a:r>
              <a:rPr lang="ru-RU" sz="1800" b="1" i="1" dirty="0" err="1" smtClean="0"/>
              <a:t>Ловушкина</a:t>
            </a:r>
            <a:r>
              <a:rPr lang="ru-RU" sz="1800" b="1" i="1" dirty="0" smtClean="0"/>
              <a:t> С.А.</a:t>
            </a:r>
          </a:p>
          <a:p>
            <a:pPr algn="r"/>
            <a:r>
              <a:rPr lang="ru-RU" sz="1800" b="1" i="1" dirty="0" err="1" smtClean="0"/>
              <a:t>Баумгартен</a:t>
            </a:r>
            <a:r>
              <a:rPr lang="ru-RU" sz="1800" b="1" i="1" dirty="0" smtClean="0"/>
              <a:t> Е.А.</a:t>
            </a:r>
          </a:p>
          <a:p>
            <a:pPr algn="r"/>
            <a:r>
              <a:rPr lang="ru-RU" sz="1800" b="1" i="1" dirty="0" err="1" smtClean="0"/>
              <a:t>Ключерова</a:t>
            </a:r>
            <a:r>
              <a:rPr lang="ru-RU" sz="1800" b="1" i="1" dirty="0" smtClean="0"/>
              <a:t> Т.В.</a:t>
            </a:r>
          </a:p>
          <a:p>
            <a:pPr algn="r"/>
            <a:r>
              <a:rPr lang="ru-RU" sz="1800" b="1" i="1" dirty="0" smtClean="0"/>
              <a:t> Мельникова М.А.</a:t>
            </a:r>
          </a:p>
          <a:p>
            <a:pPr algn="r"/>
            <a:r>
              <a:rPr lang="ru-RU" sz="1800" b="1" i="1" dirty="0" err="1" smtClean="0"/>
              <a:t>Саркиева</a:t>
            </a:r>
            <a:r>
              <a:rPr lang="ru-RU" sz="1800" b="1" i="1" dirty="0" smtClean="0"/>
              <a:t> В.Н.</a:t>
            </a:r>
            <a:endParaRPr lang="ru-RU" sz="1800" b="1" i="1" dirty="0"/>
          </a:p>
          <a:p>
            <a:endParaRPr lang="ru-RU" sz="3600" b="1" i="1" dirty="0" smtClean="0"/>
          </a:p>
          <a:p>
            <a:r>
              <a:rPr lang="ru-RU" sz="2000" b="1" i="1" dirty="0" smtClean="0"/>
              <a:t>2023 г.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58627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nplus.com/files/resources/original/57bf030dd5c44156c223ee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16632"/>
            <a:ext cx="11521280" cy="70733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ДОРОЖНАЯ КАРТА «</a:t>
            </a:r>
            <a:r>
              <a:rPr lang="ru-RU" sz="1800" b="1" dirty="0" smtClean="0">
                <a:solidFill>
                  <a:srgbClr val="1F0BB5"/>
                </a:solidFill>
                <a:effectLst/>
                <a:latin typeface="Times New Roman" pitchFamily="18" charset="0"/>
                <a:cs typeface="Times New Roman" pitchFamily="18" charset="0"/>
              </a:rPr>
              <a:t>Оптимизация процесса организации эвакуации при пожаре </a:t>
            </a:r>
            <a:r>
              <a:rPr lang="ru-RU" sz="1800" b="1" dirty="0" smtClean="0">
                <a:solidFill>
                  <a:srgbClr val="1F0BB5"/>
                </a:solidFill>
                <a:effectLst/>
                <a:latin typeface="Times New Roman" pitchFamily="18" charset="0"/>
                <a:cs typeface="Times New Roman" pitchFamily="18" charset="0"/>
              </a:rPr>
              <a:t>учащихся начальных классов с </a:t>
            </a:r>
            <a:r>
              <a:rPr lang="ru-RU" sz="1800" b="1" dirty="0" smtClean="0">
                <a:solidFill>
                  <a:srgbClr val="1F0BB5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использованием стенда с алгоритмом</a:t>
            </a:r>
            <a:r>
              <a:rPr lang="ru-RU" sz="18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124601"/>
              </p:ext>
            </p:extLst>
          </p:nvPr>
        </p:nvGraphicFramePr>
        <p:xfrm>
          <a:off x="143337" y="908720"/>
          <a:ext cx="11905324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096"/>
                <a:gridCol w="1658939"/>
                <a:gridCol w="1854107"/>
                <a:gridCol w="2146861"/>
                <a:gridCol w="2146861"/>
                <a:gridCol w="1951691"/>
                <a:gridCol w="1463769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b="1" dirty="0" err="1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Основание (проблема)</a:t>
                      </a:r>
                      <a:endParaRPr lang="ru-RU" sz="14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Причины</a:t>
                      </a:r>
                      <a:endParaRPr lang="ru-RU" sz="14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Планируемые мероприятия</a:t>
                      </a:r>
                      <a:endParaRPr lang="ru-RU" sz="14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Документ, подтверждающий выполнение работы</a:t>
                      </a:r>
                      <a:endParaRPr lang="ru-RU" sz="14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Ф.И.О., должность ответственного исполнителя</a:t>
                      </a:r>
                      <a:endParaRPr lang="ru-RU" sz="14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4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тратит лишнее время на объяснения, успокаивание и собирание детей.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Незнание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учащихся начальной школы алгоритма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эвакуации при пожаре.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тенда с алгоритмом выполнения действий эвакуации при пожаре.</a:t>
                      </a: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стенда с алгоритмом выполнения действий эвакуации при пожаре.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Ключерова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 В.,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учитель;</a:t>
                      </a:r>
                    </a:p>
                    <a:p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Ловушкина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С.А., заместитель директора по БОП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05.04.2023г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.-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18.04.2023 г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 несколько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 уточняет у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учителя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последователь-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ность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своих действий.</a:t>
                      </a: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может отвлечься и прослушать (не понять)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последовательность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выполнения действий.</a:t>
                      </a:r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проводит серию упражнений (для запоминания) по использованию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стенда с алгоритмом эвакуации при пожаре.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Флаеры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символами, обозначающими последовательность действий детей по алгоритму во время эвакуации при пожаре.</a:t>
                      </a: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Саркиева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В.Н., учитель;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Мельникова М.А., учитель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09.03.2023г.-27.03.20203.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визуализации действий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Ребенок не всегда запоминает информацию.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Изготовление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флаеров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символами, обозначающими последовательность движения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 время эвакуации при пожаре.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Флаеры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символами, обозначающими последовательность движения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 время эвакуации при пожаре.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Баумгартен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Е.А., учитель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27.03.2023г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.-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18.04.20203.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244700"/>
      </p:ext>
    </p:extLst>
  </p:cSld>
  <p:clrMapOvr>
    <a:masterClrMapping/>
  </p:clrMapOvr>
  <p:transition advTm="1986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Порядок </a:t>
            </a:r>
            <a:r>
              <a:rPr lang="ru-RU" sz="3200" b="1" i="1" dirty="0">
                <a:solidFill>
                  <a:srgbClr val="FF0000"/>
                </a:solidFill>
              </a:rPr>
              <a:t>эвакуации при получении сигнала о пожаре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906235" y="1436914"/>
            <a:ext cx="2212521" cy="159203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 </a:t>
            </a:r>
          </a:p>
          <a:p>
            <a:pPr algn="ctr"/>
            <a:r>
              <a:rPr lang="ru-RU" dirty="0" smtClean="0"/>
              <a:t>Сигнал </a:t>
            </a:r>
            <a:r>
              <a:rPr lang="ru-RU" dirty="0"/>
              <a:t>пожарной тревоги</a:t>
            </a:r>
            <a:endParaRPr lang="ru-RU" dirty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3347358" y="2457450"/>
            <a:ext cx="2383970" cy="155121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 Построение </a:t>
            </a:r>
            <a:r>
              <a:rPr lang="ru-RU" dirty="0"/>
              <a:t>около дверей класса</a:t>
            </a:r>
            <a:endParaRPr lang="ru-RU" dirty="0"/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6049736" y="3233056"/>
            <a:ext cx="2457450" cy="158387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</a:t>
            </a:r>
          </a:p>
          <a:p>
            <a:pPr algn="ctr"/>
            <a:r>
              <a:rPr lang="ru-RU" dirty="0" smtClean="0"/>
              <a:t>Спуск </a:t>
            </a:r>
            <a:r>
              <a:rPr lang="ru-RU" dirty="0"/>
              <a:t>по лестнице</a:t>
            </a:r>
            <a:endParaRPr lang="ru-RU" dirty="0"/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8760278" y="4400550"/>
            <a:ext cx="2432957" cy="15103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 Построение </a:t>
            </a:r>
            <a:r>
              <a:rPr lang="ru-RU" dirty="0"/>
              <a:t>в месте сбора</a:t>
            </a:r>
            <a:endParaRPr lang="ru-RU" dirty="0"/>
          </a:p>
        </p:txBody>
      </p:sp>
      <p:pic>
        <p:nvPicPr>
          <p:cNvPr id="9" name="Объект 8" descr="https://uchds18.edu-rb.ru/files/news/eceb3c664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5" t="28986" r="4547" b="16414"/>
          <a:stretch/>
        </p:blipFill>
        <p:spPr bwMode="auto">
          <a:xfrm>
            <a:off x="8686801" y="1502228"/>
            <a:ext cx="2881992" cy="2718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fsd.multiurok.ru/html/2020/11/01/s_5f9ed55c84b6c/1554239_1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0" r="72649"/>
          <a:stretch/>
        </p:blipFill>
        <p:spPr bwMode="auto">
          <a:xfrm>
            <a:off x="816883" y="3143250"/>
            <a:ext cx="2530475" cy="3656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078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782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Было </a:t>
            </a:r>
            <a:r>
              <a:rPr lang="ru-RU" sz="2000" dirty="0" smtClean="0"/>
              <a:t>                                                                                         </a:t>
            </a:r>
            <a:r>
              <a:rPr lang="ru-RU" sz="2000" b="1" i="1" dirty="0" smtClean="0"/>
              <a:t>Стало </a:t>
            </a:r>
            <a:endParaRPr lang="ru-RU" sz="2000" b="1" i="1" dirty="0"/>
          </a:p>
        </p:txBody>
      </p:sp>
      <p:pic>
        <p:nvPicPr>
          <p:cNvPr id="3074" name="Picture 2" descr="C:\Users\User\Desktop\фото лин\9c814eef-66bc-4f72-b39e-236572e01a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6" y="1183821"/>
            <a:ext cx="3515935" cy="342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 лин\9978b68d-6650-4e74-9fe7-a0e80898834e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787" y="751115"/>
            <a:ext cx="4324350" cy="249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фото лин\ab19e05f-05dc-429b-b503-30fed5d667d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187" y="2347234"/>
            <a:ext cx="4332514" cy="24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фото лин\68a0c4a3-96a8-485b-ac9f-a6f69931fbe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t="14621" r="9102" b="13153"/>
          <a:stretch/>
        </p:blipFill>
        <p:spPr bwMode="auto">
          <a:xfrm>
            <a:off x="7606145" y="4008664"/>
            <a:ext cx="4321876" cy="25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579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nplus.com/files/resources/original/57bf030dd5c44156c223ee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61" y="92380"/>
            <a:ext cx="11774531" cy="66741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7595" y="0"/>
            <a:ext cx="7056107" cy="5633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endParaRPr lang="ru-RU" sz="2400" b="1" dirty="0">
              <a:solidFill>
                <a:srgbClr val="1F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19403" y="595751"/>
            <a:ext cx="10274531" cy="1075107"/>
          </a:xfrm>
        </p:spPr>
        <p:txBody>
          <a:bodyPr>
            <a:normAutofit fontScale="92500" lnSpcReduction="20000"/>
          </a:bodyPr>
          <a:lstStyle/>
          <a:p>
            <a:pPr marL="26988" indent="155575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Разработан стенд по эвакуации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 начальных классов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алгоритмом выполнения действий эвакуации при пожаре.</a:t>
            </a:r>
          </a:p>
          <a:p>
            <a:pPr marL="26988" indent="155575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Сокращение времени протекания процесса (ВПП) от момента оповещения о пожаре до полной эвакуации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помещения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19403" y="6021288"/>
            <a:ext cx="5568619" cy="0"/>
          </a:xfrm>
          <a:prstGeom prst="line">
            <a:avLst/>
          </a:prstGeom>
          <a:ln>
            <a:solidFill>
              <a:srgbClr val="1F0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19403" y="3789040"/>
            <a:ext cx="1440160" cy="22322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1F0B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10мин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88969" y="4869160"/>
            <a:ext cx="1440160" cy="115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1F0B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5мин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518427" y="3709353"/>
            <a:ext cx="672075" cy="100811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1F0B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20697" y="6307074"/>
            <a:ext cx="8550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indent="155575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может быть реализован в большинстве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образовательных учреждений.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фото лин\68a0c4a3-96a8-485b-ac9f-a6f69931fbe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9246" r="6290"/>
          <a:stretch/>
        </p:blipFill>
        <p:spPr bwMode="auto">
          <a:xfrm>
            <a:off x="5128952" y="2000215"/>
            <a:ext cx="6500553" cy="402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510358"/>
      </p:ext>
    </p:extLst>
  </p:cSld>
  <p:clrMapOvr>
    <a:masterClrMapping/>
  </p:clrMapOvr>
  <p:transition advTm="1304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mezgore-lib.ru/wp-content/uploads/2022/10/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293915"/>
            <a:ext cx="11356521" cy="618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https://mezgore-lib.ru/wp-content/uploads/2022/10/3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1" y="277586"/>
            <a:ext cx="11356521" cy="618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 descr="https://mezgore-lib.ru/wp-content/uploads/2022/10/3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1" y="429986"/>
            <a:ext cx="11356521" cy="6188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134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7bf030dd5c44156c223ee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371" y="1700808"/>
            <a:ext cx="11258219" cy="3168352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1F0BB5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9600" b="1" dirty="0" smtClean="0">
                <a:solidFill>
                  <a:srgbClr val="1F0BB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solidFill>
                  <a:srgbClr val="1F0BB5"/>
                </a:solidFill>
                <a:effectLst/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9600" b="1" dirty="0" smtClean="0">
                <a:solidFill>
                  <a:srgbClr val="1F0BB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solidFill>
                  <a:srgbClr val="1F0BB5"/>
                </a:solidFill>
                <a:effectLst/>
                <a:latin typeface="Times New Roman" pitchFamily="18" charset="0"/>
                <a:cs typeface="Times New Roman" pitchFamily="18" charset="0"/>
              </a:rPr>
              <a:t>  внимание </a:t>
            </a:r>
            <a:r>
              <a:rPr lang="ru-RU" sz="9600" b="1" dirty="0" smtClean="0">
                <a:solidFill>
                  <a:srgbClr val="1F0BB5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lang="ru-RU" sz="9600" b="1" dirty="0">
              <a:solidFill>
                <a:srgbClr val="1F0BB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9899"/>
      </p:ext>
    </p:extLst>
  </p:cSld>
  <p:clrMapOvr>
    <a:masterClrMapping/>
  </p:clrMapOvr>
  <p:transition advTm="631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6988" indent="328613"/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«Социально-коммуникативное развитие»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основ безопасности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(умение принимать правильные решения в экстренных ситуациях)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753100" y="889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753100" y="295541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0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92800" cy="136207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sz="28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1800" b="1" dirty="0" err="1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Ловушкина</a:t>
            </a:r>
            <a:r>
              <a:rPr lang="ru-RU" sz="18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 С.А., заместитель директора по БОП; </a:t>
            </a:r>
            <a:r>
              <a:rPr lang="ru-RU" sz="1800" b="1" dirty="0" err="1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Баумгартен</a:t>
            </a:r>
            <a:r>
              <a:rPr lang="ru-RU" sz="18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 Е.А., </a:t>
            </a:r>
            <a:r>
              <a:rPr lang="ru-RU" sz="1800" b="1" dirty="0" err="1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Ключерова</a:t>
            </a:r>
            <a:r>
              <a:rPr lang="ru-RU" sz="18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 Т.В., Мельникова М.А., </a:t>
            </a:r>
            <a:r>
              <a:rPr lang="ru-RU" sz="1800" b="1" dirty="0" err="1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Саркиева</a:t>
            </a:r>
            <a:r>
              <a:rPr lang="ru-RU" sz="18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 В.Н., учителя начальных классов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727200"/>
            <a:ext cx="6210300" cy="4351338"/>
          </a:xfrm>
        </p:spPr>
      </p:pic>
      <p:sp>
        <p:nvSpPr>
          <p:cNvPr id="9" name="Прямоугольник 8"/>
          <p:cNvSpPr/>
          <p:nvPr/>
        </p:nvSpPr>
        <p:spPr>
          <a:xfrm>
            <a:off x="7035800" y="538162"/>
            <a:ext cx="4597400" cy="97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55" marR="5080" indent="-21590" algn="ctr">
              <a:lnSpc>
                <a:spcPct val="100000"/>
              </a:lnSpc>
              <a:spcBef>
                <a:spcPts val="105"/>
              </a:spcBef>
            </a:pPr>
            <a:r>
              <a:rPr lang="ru-RU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b="1" spc="-2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</a:t>
            </a:r>
          </a:p>
          <a:p>
            <a:pPr marL="33655" marR="5080" indent="-21590" algn="ctr">
              <a:lnSpc>
                <a:spcPct val="100000"/>
              </a:lnSpc>
              <a:spcBef>
                <a:spcPts val="105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повышению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55" marR="5080" indent="-21590" algn="ctr">
              <a:lnSpc>
                <a:spcPct val="100000"/>
              </a:lnSpc>
              <a:spcBef>
                <a:spcPts val="105"/>
              </a:spcBef>
            </a:pPr>
            <a:r>
              <a:rPr lang="ru-RU" b="1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ject 18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5500" y="1866900"/>
            <a:ext cx="4457700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3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599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14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301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ВВЕДЕНИЕ В ПРЕДМЕТНУЮ ОБЛАСТЬ</a:t>
            </a:r>
            <a:br>
              <a:rPr lang="ru-RU" sz="2000" b="1" dirty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(ОПИСАНИЕ СИТУАЦИИ «КАК ЕСТЬ»)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КАРТА ТЕКУЩЕГО СОСТОЯНИЯ «Оптимизация процесса организации эвакуации при пожаре </a:t>
            </a:r>
            <a:r>
              <a:rPr lang="ru-RU" sz="20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учащихся начальной школы с </a:t>
            </a:r>
            <a:r>
              <a:rPr lang="ru-RU" sz="2000" b="1" dirty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использованием стенда с алгоритмом»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6735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239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Общее время эвакуации составляет 10 минут при норме 5 минут!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Причины: 1. Учитель тратит лишнее время на объяснение ситуации, успокаивание и сбор детей.</a:t>
            </a:r>
            <a:br>
              <a:rPr lang="ru-RU" sz="2000" dirty="0" smtClean="0"/>
            </a:br>
            <a:r>
              <a:rPr lang="ru-RU" sz="2000" dirty="0" smtClean="0"/>
              <a:t>2. </a:t>
            </a:r>
            <a:r>
              <a:rPr lang="ru-RU" sz="2000" dirty="0"/>
              <a:t>О</a:t>
            </a:r>
            <a:r>
              <a:rPr lang="ru-RU" sz="2000" dirty="0" smtClean="0"/>
              <a:t>тсутствие визуализации действий обучающихся.</a:t>
            </a:r>
            <a:br>
              <a:rPr lang="ru-RU" sz="2000" dirty="0" smtClean="0"/>
            </a:br>
            <a:r>
              <a:rPr lang="ru-RU" sz="2000" dirty="0" smtClean="0"/>
              <a:t>3. Ученик может отвлечься и не понять (или прослушать) порядок действий в данной ситуации.</a:t>
            </a:r>
            <a:endParaRPr lang="ru-RU" sz="2000" dirty="0"/>
          </a:p>
        </p:txBody>
      </p:sp>
      <p:pic>
        <p:nvPicPr>
          <p:cNvPr id="1026" name="Picture 2" descr="C:\Users\User\Desktop\фото лин\a32c4fda-5517-4f51-b6b3-63a2c5f34bf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79" y="1841953"/>
            <a:ext cx="5050821" cy="39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лин\9c814eef-66bc-4f72-b39e-236572e01a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604" y="1796143"/>
            <a:ext cx="5544589" cy="39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3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/>
                </a:solidFill>
              </a:rPr>
              <a:t>ВВЕДЕНИЕ В ПРЕДМЕТНУЮ ОБЛАСТЬ</a:t>
            </a:r>
            <a:br>
              <a:rPr lang="ru-RU" sz="4000" b="1" dirty="0" smtClean="0">
                <a:solidFill>
                  <a:schemeClr val="accent5"/>
                </a:solidFill>
              </a:rPr>
            </a:br>
            <a:r>
              <a:rPr lang="ru-RU" sz="4000" b="1" dirty="0" smtClean="0">
                <a:solidFill>
                  <a:schemeClr val="accent5"/>
                </a:solidFill>
              </a:rPr>
              <a:t> ( ОПИСАНИЕ СИТУАЦИИ « КАК ЕСТЬ»)</a:t>
            </a:r>
            <a:endParaRPr lang="ru-RU" sz="4000" b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7587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967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nplus.com/files/resources/original/57bf030dd5c44156c223ee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93" y="141316"/>
            <a:ext cx="11972852" cy="66386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0"/>
            <a:ext cx="11617291" cy="10675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8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проблем</a:t>
            </a:r>
            <a:r>
              <a:rPr lang="en-US" sz="28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Определение фокусной постановки проблемы)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528628"/>
              </p:ext>
            </p:extLst>
          </p:nvPr>
        </p:nvGraphicFramePr>
        <p:xfrm>
          <a:off x="239350" y="1052736"/>
          <a:ext cx="11713302" cy="505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651"/>
                <a:gridCol w="5856651"/>
              </a:tblGrid>
              <a:tr h="864097">
                <a:tc gridSpan="2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Первоначальная постановка проблемы.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Трата большого количества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времени 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учителем 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эвакуацию детей при пожаре.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0257">
                <a:tc>
                  <a:txBody>
                    <a:bodyPr/>
                    <a:lstStyle/>
                    <a:p>
                      <a:pPr marL="228600" indent="-228600">
                        <a:buNone/>
                      </a:pPr>
                      <a:r>
                        <a:rPr lang="ru-RU" sz="12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2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</a:t>
                      </a:r>
                      <a:r>
                        <a:rPr lang="ru-RU" sz="12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происходит? Что вы видите?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8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Паника детей.</a:t>
                      </a:r>
                      <a:endParaRPr lang="ru-RU" sz="18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2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Где </a:t>
                      </a:r>
                      <a:r>
                        <a:rPr lang="ru-RU" sz="12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происходит проблема?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8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классной</a:t>
                      </a:r>
                      <a:r>
                        <a:rPr lang="ru-RU" sz="18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комнате.</a:t>
                      </a:r>
                      <a:endParaRPr lang="ru-RU" sz="1800" b="1" dirty="0" smtClean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2332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2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Когда </a:t>
                      </a:r>
                      <a:r>
                        <a:rPr lang="ru-RU" sz="12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происходит проблема?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 время</a:t>
                      </a:r>
                      <a:r>
                        <a:rPr lang="ru-RU" sz="18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оповещения звуковой сирены.</a:t>
                      </a:r>
                      <a:endParaRPr lang="ru-RU" sz="18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12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Кто </a:t>
                      </a:r>
                      <a:r>
                        <a:rPr lang="ru-RU" sz="12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вовлечен в проблему?</a:t>
                      </a:r>
                      <a:r>
                        <a:rPr lang="ru-RU" sz="12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Команда, конкретный человек?</a:t>
                      </a:r>
                    </a:p>
                    <a:p>
                      <a:r>
                        <a:rPr lang="ru-RU" sz="18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– </a:t>
                      </a:r>
                      <a:r>
                        <a:rPr lang="ru-RU" sz="18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учитель.</a:t>
                      </a:r>
                      <a:endParaRPr lang="ru-RU" sz="18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2332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2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2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Какие </a:t>
                      </a:r>
                      <a:r>
                        <a:rPr lang="ru-RU" sz="12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условия/тенденции присутствуют?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навигации</a:t>
                      </a:r>
                      <a:r>
                        <a:rPr lang="ru-RU" sz="18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четкого алгоритма действий.</a:t>
                      </a:r>
                      <a:endParaRPr lang="ru-RU" sz="18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12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</a:t>
                      </a:r>
                      <a:r>
                        <a:rPr lang="ru-RU" sz="12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происходит и на сколько отличается от ожидаемого?</a:t>
                      </a:r>
                    </a:p>
                    <a:p>
                      <a:r>
                        <a:rPr lang="ru-RU" sz="18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Происходит – </a:t>
                      </a:r>
                      <a:r>
                        <a:rPr lang="ru-RU" sz="18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мин</a:t>
                      </a:r>
                      <a:r>
                        <a:rPr lang="ru-RU" sz="18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8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Ожидаемое </a:t>
                      </a:r>
                      <a:r>
                        <a:rPr lang="ru-RU" sz="18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–5мин</a:t>
                      </a:r>
                      <a:r>
                        <a:rPr lang="ru-RU" sz="18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От оповещения сигналом до полной эвакуации детей.</a:t>
                      </a:r>
                      <a:endParaRPr lang="ru-RU" sz="18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23325">
                <a:tc gridSpan="2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Новая постановка проблемы. Проанализируйте</a:t>
                      </a:r>
                      <a:r>
                        <a:rPr lang="ru-RU" sz="12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данные от </a:t>
                      </a:r>
                      <a:r>
                        <a:rPr lang="ru-RU" sz="12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анализа  и </a:t>
                      </a:r>
                      <a:r>
                        <a:rPr lang="ru-RU" sz="12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перепишите постановку проблемы с учетом новой информации. </a:t>
                      </a:r>
                    </a:p>
                    <a:p>
                      <a:r>
                        <a:rPr lang="ru-RU" sz="18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Паника детей при оповещении сигнала о пожаре, при эвакуации затрачивается </a:t>
                      </a:r>
                      <a:r>
                        <a:rPr lang="ru-RU" sz="18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8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минут, ожидаемое время </a:t>
                      </a:r>
                      <a:r>
                        <a:rPr lang="ru-RU" sz="18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8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минут, по причине отсутствия навигации и четкого алгоритма во время оповещения звуковой сирены в </a:t>
                      </a:r>
                      <a:r>
                        <a:rPr lang="ru-RU" sz="18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классной </a:t>
                      </a:r>
                      <a:r>
                        <a:rPr lang="ru-RU" sz="18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комнате, в проблему вовлечены </a:t>
                      </a:r>
                      <a:r>
                        <a:rPr lang="ru-RU" sz="1800" b="1" baseline="0" dirty="0" smtClean="0">
                          <a:solidFill>
                            <a:srgbClr val="1F0BB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и учитель.</a:t>
                      </a:r>
                      <a:endParaRPr lang="ru-RU" sz="1800" b="1" dirty="0">
                        <a:solidFill>
                          <a:srgbClr val="1F0BB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22222"/>
      </p:ext>
    </p:extLst>
  </p:cSld>
  <p:clrMapOvr>
    <a:masterClrMapping/>
  </p:clrMapOvr>
  <p:transition advTm="1387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350" y="0"/>
            <a:ext cx="11713301" cy="15121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ВВЕДЕНИЕ В ПРЕДМЕТНУЮ ОБЛАСТЬ (ОПИСАНИЕ СИТУАЦИИ «КАК БУДЕТ»)</a:t>
            </a:r>
            <a:r>
              <a:rPr lang="ru-RU" sz="16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КАРТА ТЕКУЩЕГО СОСТОЯНИЯ «</a:t>
            </a:r>
            <a:r>
              <a:rPr lang="ru-RU" sz="1800" b="1" dirty="0" smtClean="0">
                <a:solidFill>
                  <a:srgbClr val="1F0BB5"/>
                </a:solidFill>
                <a:effectLst/>
                <a:latin typeface="Times New Roman" pitchFamily="18" charset="0"/>
                <a:cs typeface="Times New Roman" pitchFamily="18" charset="0"/>
              </a:rPr>
              <a:t>Оптимизация процесса организации эвакуации при пожаре </a:t>
            </a:r>
            <a:r>
              <a:rPr lang="ru-RU" sz="1800" b="1" dirty="0" smtClean="0">
                <a:solidFill>
                  <a:srgbClr val="1F0BB5"/>
                </a:solidFill>
                <a:effectLst/>
                <a:latin typeface="Times New Roman" pitchFamily="18" charset="0"/>
                <a:cs typeface="Times New Roman" pitchFamily="18" charset="0"/>
              </a:rPr>
              <a:t>учащихся начальных классов </a:t>
            </a:r>
            <a:r>
              <a:rPr lang="ru-RU" sz="1800" b="1" dirty="0" smtClean="0">
                <a:solidFill>
                  <a:srgbClr val="1F0BB5"/>
                </a:solidFill>
                <a:effectLst/>
                <a:latin typeface="Times New Roman" pitchFamily="18" charset="0"/>
                <a:cs typeface="Times New Roman" pitchFamily="18" charset="0"/>
              </a:rPr>
              <a:t>с использованием стенда с алгоритмом</a:t>
            </a:r>
            <a:r>
              <a:rPr lang="ru-RU" sz="18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b="1" dirty="0">
              <a:solidFill>
                <a:srgbClr val="1F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67" y="5445224"/>
            <a:ext cx="9743835" cy="122989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Использование инструментов бережливых технологий:</a:t>
            </a:r>
          </a:p>
          <a:p>
            <a:r>
              <a:rPr lang="ru-RU" sz="16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1. Стенд с алгоритмом выполнения действий эвакуации при пожаре.</a:t>
            </a:r>
          </a:p>
          <a:p>
            <a:r>
              <a:rPr lang="ru-RU" sz="16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2. Средства навигации и визуализации: </a:t>
            </a:r>
            <a:r>
              <a:rPr lang="ru-RU" sz="16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информационные </a:t>
            </a:r>
            <a:r>
              <a:rPr lang="ru-RU" sz="16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указатели.</a:t>
            </a: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335360" y="1556792"/>
            <a:ext cx="2304256" cy="1944216"/>
          </a:xfrm>
          <a:prstGeom prst="rightArrowCallout">
            <a:avLst/>
          </a:prstGeom>
          <a:gradFill>
            <a:gsLst>
              <a:gs pos="0">
                <a:schemeClr val="accent5"/>
              </a:gs>
              <a:gs pos="77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Звук пожарной сирены.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пугаются.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объясняет что 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оповещение о пожаре.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(30 сек.)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1103445" y="3717032"/>
            <a:ext cx="3936438" cy="1512168"/>
          </a:xfrm>
          <a:prstGeom prst="rightArrowCallout">
            <a:avLst>
              <a:gd name="adj1" fmla="val 35694"/>
              <a:gd name="adj2" fmla="val 22995"/>
              <a:gd name="adj3" fmla="val 0"/>
              <a:gd name="adj4" fmla="val 100000"/>
            </a:avLst>
          </a:prstGeom>
          <a:gradFill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46000">
                <a:schemeClr val="accent5"/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Паника</a:t>
            </a:r>
            <a:r>
              <a:rPr lang="ru-RU" sz="1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разбегаются кто куда (прячутся, плачут).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 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успокаивает каждого ребенка, собирает их около себя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Все четко и организованно продвигаются к месту эвакуации</a:t>
            </a:r>
            <a:endParaRPr lang="ru-RU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(5 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3167743" y="1499642"/>
            <a:ext cx="2427311" cy="1944216"/>
          </a:xfrm>
          <a:prstGeom prst="rightArrowCallout">
            <a:avLst>
              <a:gd name="adj1" fmla="val 27971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chemeClr val="accent5"/>
              </a:gs>
              <a:gs pos="83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Сбор около </a:t>
            </a:r>
            <a:r>
              <a:rPr lang="ru-RU" sz="1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двери классной комнаты</a:t>
            </a:r>
            <a:r>
              <a:rPr lang="ru-RU" sz="1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Продвижение к </a:t>
            </a:r>
            <a:r>
              <a:rPr lang="ru-RU" sz="1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ближайшему эвакуационному выходу с учителем.</a:t>
            </a:r>
            <a:endParaRPr lang="ru-RU" sz="1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 мин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6148264" y="1592796"/>
            <a:ext cx="2304256" cy="1944216"/>
          </a:xfrm>
          <a:prstGeom prst="rightArrowCallout">
            <a:avLst/>
          </a:prstGeom>
          <a:gradFill>
            <a:gsLst>
              <a:gs pos="0">
                <a:schemeClr val="accent5"/>
              </a:gs>
              <a:gs pos="86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Выход на улицу к месту сбора.</a:t>
            </a:r>
            <a:endParaRPr lang="ru-RU" sz="1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мин.)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9071046" y="1556792"/>
            <a:ext cx="2304256" cy="2016224"/>
          </a:xfrm>
          <a:prstGeom prst="rightArrowCallout">
            <a:avLst/>
          </a:prstGeom>
          <a:gradFill>
            <a:gsLst>
              <a:gs pos="0">
                <a:schemeClr val="accent5"/>
              </a:gs>
              <a:gs pos="85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Сверка со списком, доклад руководителю</a:t>
            </a:r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(30 сек.)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ятно 1 22"/>
          <p:cNvSpPr/>
          <p:nvPr/>
        </p:nvSpPr>
        <p:spPr>
          <a:xfrm>
            <a:off x="6288021" y="2922003"/>
            <a:ext cx="3648405" cy="2736304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ВПП (время протекания процесса)</a:t>
            </a:r>
          </a:p>
          <a:p>
            <a:pPr algn="ctr"/>
            <a:r>
              <a:rPr lang="ru-RU" sz="1400" b="1" dirty="0" smtClean="0">
                <a:solidFill>
                  <a:srgbClr val="1F0BB5"/>
                </a:solidFill>
                <a:latin typeface="Times New Roman" pitchFamily="18" charset="0"/>
                <a:cs typeface="Times New Roman" pitchFamily="18" charset="0"/>
              </a:rPr>
              <a:t>5 минут !!!</a:t>
            </a:r>
            <a:endParaRPr lang="ru-RU" sz="1400" b="1" dirty="0">
              <a:solidFill>
                <a:srgbClr val="1F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103445" y="3717032"/>
            <a:ext cx="3936438" cy="151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103445" y="3717032"/>
            <a:ext cx="3936438" cy="151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847420"/>
      </p:ext>
    </p:extLst>
  </p:cSld>
  <p:clrMapOvr>
    <a:masterClrMapping/>
  </p:clrMapOvr>
  <p:transition advTm="2124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174</TotalTime>
  <Words>812</Words>
  <Application>Microsoft Office PowerPoint</Application>
  <PresentationFormat>Произвольный</PresentationFormat>
  <Paragraphs>115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казённое общеобразовательное учреждение  «Специальная основная общеобразовательная школа № 64» (МКОУ «Специальная школа № 64») г.Прокопьевск</vt:lpstr>
      <vt:lpstr>Презентация PowerPoint</vt:lpstr>
      <vt:lpstr>Команда проекта: Ловушкина С.А., заместитель директора по БОП; Баумгартен Е.А., Ключерова Т.В., Мельникова М.А., Саркиева В.Н., учителя начальных классов</vt:lpstr>
      <vt:lpstr>Презентация PowerPoint</vt:lpstr>
      <vt:lpstr>ВВЕДЕНИЕ В ПРЕДМЕТНУЮ ОБЛАСТЬ (ОПИСАНИЕ СИТУАЦИИ «КАК ЕСТЬ»)  КАРТА ТЕКУЩЕГО СОСТОЯНИЯ «Оптимизация процесса организации эвакуации при пожаре учащихся начальной школы с использованием стенда с алгоритмом»</vt:lpstr>
      <vt:lpstr>Общее время эвакуации составляет 10 минут при норме 5 минут!  Причины: 1. Учитель тратит лишнее время на объяснение ситуации, успокаивание и сбор детей. 2. Отсутствие визуализации действий обучающихся. 3. Ученик может отвлечься и не понять (или прослушать) порядок действий в данной ситуации.</vt:lpstr>
      <vt:lpstr>ВВЕДЕНИЕ В ПРЕДМЕТНУЮ ОБЛАСТЬ  ( ОПИСАНИЕ СИТУАЦИИ « КАК ЕСТЬ»)</vt:lpstr>
      <vt:lpstr>Анализ проблем (Определение фокусной постановки проблемы)</vt:lpstr>
      <vt:lpstr>ВВЕДЕНИЕ В ПРЕДМЕТНУЮ ОБЛАСТЬ (ОПИСАНИЕ СИТУАЦИИ «КАК БУДЕТ»)  КАРТА ТЕКУЩЕГО СОСТОЯНИЯ «Оптимизация процесса организации эвакуации при пожаре учащихся начальных классов с использованием стенда с алгоритмом»</vt:lpstr>
      <vt:lpstr>ДОРОЖНАЯ КАРТА «Оптимизация процесса организации эвакуации при пожаре учащихся начальных классов с использованием стенда с алгоритмом»</vt:lpstr>
      <vt:lpstr>Порядок эвакуации при получении сигнала о пожаре :</vt:lpstr>
      <vt:lpstr>Было                                                                                          Стало </vt:lpstr>
      <vt:lpstr>Достигнутые результаты</vt:lpstr>
      <vt:lpstr>Презентация PowerPoint</vt:lpstr>
      <vt:lpstr>Спасибо  за    внимание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общеобразовательное учреждение  «Специальная основная общеобразовательная школа № 64» (МКОУ «Специальная школа № 64») г.Прокопьевск</dc:title>
  <dc:creator>PAVEL</dc:creator>
  <cp:lastModifiedBy>User</cp:lastModifiedBy>
  <cp:revision>25</cp:revision>
  <dcterms:created xsi:type="dcterms:W3CDTF">2023-06-09T02:13:24Z</dcterms:created>
  <dcterms:modified xsi:type="dcterms:W3CDTF">2023-06-14T06:30:06Z</dcterms:modified>
</cp:coreProperties>
</file>